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17"/>
  </p:notesMasterIdLst>
  <p:sldIdLst>
    <p:sldId id="256" r:id="rId2"/>
    <p:sldId id="258" r:id="rId3"/>
    <p:sldId id="270" r:id="rId4"/>
    <p:sldId id="265" r:id="rId5"/>
    <p:sldId id="271" r:id="rId6"/>
    <p:sldId id="275" r:id="rId7"/>
    <p:sldId id="266" r:id="rId8"/>
    <p:sldId id="272" r:id="rId9"/>
    <p:sldId id="276" r:id="rId10"/>
    <p:sldId id="267" r:id="rId11"/>
    <p:sldId id="273" r:id="rId12"/>
    <p:sldId id="268" r:id="rId13"/>
    <p:sldId id="274" r:id="rId14"/>
    <p:sldId id="277" r:id="rId15"/>
    <p:sldId id="27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51" autoAdjust="0"/>
    <p:restoredTop sz="93651" autoAdjust="0"/>
  </p:normalViewPr>
  <p:slideViewPr>
    <p:cSldViewPr snapToGrid="0" snapToObjects="1">
      <p:cViewPr>
        <p:scale>
          <a:sx n="100" d="100"/>
          <a:sy n="100" d="100"/>
        </p:scale>
        <p:origin x="-72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4D6E3-37F2-C54D-8316-1ABE5134B13B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60236-70A3-B146-B9E4-F93408FFC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05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129160"/>
            <a:ext cx="5787887" cy="1072735"/>
          </a:xfrm>
        </p:spPr>
        <p:txBody>
          <a:bodyPr anchor="b">
            <a:noAutofit/>
          </a:bodyPr>
          <a:lstStyle>
            <a:lvl1pPr algn="l">
              <a:defRPr sz="6000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5484987"/>
            <a:ext cx="3362739" cy="482944"/>
          </a:xfrm>
        </p:spPr>
        <p:txBody>
          <a:bodyPr>
            <a:noAutofit/>
          </a:bodyPr>
          <a:lstStyle>
            <a:lvl1pPr marL="0" indent="0" algn="l">
              <a:buNone/>
              <a:defRPr sz="2400" b="1" i="0" baseline="0">
                <a:solidFill>
                  <a:schemeClr val="accent2"/>
                </a:solidFill>
                <a:latin typeface="Adagio_Sans_Script Black" charset="0"/>
                <a:ea typeface="Adagio_Sans_Script Black" charset="0"/>
                <a:cs typeface="Adagio_Sans_Script Blac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ENTER DATE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B98F7-E186-324F-BD80-B8B3A59E3B8C}" type="datetimeFigureOut">
              <a:rPr lang="en-US" smtClean="0"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C907-1398-8844-9C7E-E0CAAC6F5E31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PPT_PATTERN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456" y="0"/>
            <a:ext cx="6257544" cy="4995672"/>
          </a:xfrm>
          <a:prstGeom prst="rect">
            <a:avLst/>
          </a:prstGeom>
        </p:spPr>
      </p:pic>
      <p:pic>
        <p:nvPicPr>
          <p:cNvPr id="10" name="Picture 9" descr="USY_logo_CMY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560736"/>
            <a:ext cx="3784599" cy="9593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38201" y="4433960"/>
            <a:ext cx="9776790" cy="1072735"/>
          </a:xfrm>
        </p:spPr>
        <p:txBody>
          <a:bodyPr anchor="b"/>
          <a:lstStyle>
            <a:lvl1pPr algn="l"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divider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226287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365974" cy="4351338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defRPr sz="1800"/>
            </a:lvl1pPr>
            <a:lvl2pPr>
              <a:lnSpc>
                <a:spcPct val="114000"/>
              </a:lnSpc>
              <a:defRPr sz="1600"/>
            </a:lvl2pPr>
            <a:lvl3pPr>
              <a:lnSpc>
                <a:spcPct val="114000"/>
              </a:lnSpc>
              <a:defRPr sz="1400"/>
            </a:lvl3pPr>
            <a:lvl4pPr>
              <a:lnSpc>
                <a:spcPct val="114000"/>
              </a:lnSpc>
              <a:defRPr sz="1200"/>
            </a:lvl4pPr>
            <a:lvl5pPr>
              <a:lnSpc>
                <a:spcPct val="114000"/>
              </a:lnSpc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C907-1398-8844-9C7E-E0CAAC6F5E31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USY_logo_RGB_notag_Logo Horizonta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5778500"/>
            <a:ext cx="1866900" cy="1120140"/>
          </a:xfrm>
          <a:prstGeom prst="rect">
            <a:avLst/>
          </a:prstGeom>
        </p:spPr>
      </p:pic>
      <p:pic>
        <p:nvPicPr>
          <p:cNvPr id="11" name="Picture 10" descr="PPT_PATTERN-02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9304" y="0"/>
            <a:ext cx="3282696" cy="42062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226287" cy="1325563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9365974" cy="292735"/>
          </a:xfrm>
        </p:spPr>
        <p:txBody>
          <a:bodyPr>
            <a:noAutofit/>
          </a:bodyPr>
          <a:lstStyle>
            <a:lvl1pPr marL="0" indent="0">
              <a:buNone/>
              <a:defRPr sz="1600" b="1" i="0" baseline="0">
                <a:solidFill>
                  <a:schemeClr val="accent2"/>
                </a:solidFill>
                <a:latin typeface="Adagio_Sans_Script Black" charset="0"/>
                <a:ea typeface="Adagio_Sans_Script Black" charset="0"/>
                <a:cs typeface="Adagio_Sans_Script Black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SUBHEAD 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C907-1398-8844-9C7E-E0CAAC6F5E3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8200" y="2129057"/>
            <a:ext cx="9365974" cy="1361439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buNone/>
              <a:defRPr sz="1400" b="0" i="0" baseline="0">
                <a:solidFill>
                  <a:schemeClr val="tx1"/>
                </a:solidFill>
                <a:latin typeface="Adagio_Sans" charset="0"/>
                <a:ea typeface="Adagio_Sans" charset="0"/>
                <a:cs typeface="Adagio_Sans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add body copy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4" hasCustomPrompt="1"/>
          </p:nvPr>
        </p:nvSpPr>
        <p:spPr>
          <a:xfrm>
            <a:off x="838200" y="3831174"/>
            <a:ext cx="9365974" cy="298866"/>
          </a:xfrm>
        </p:spPr>
        <p:txBody>
          <a:bodyPr>
            <a:noAutofit/>
          </a:bodyPr>
          <a:lstStyle>
            <a:lvl1pPr marL="0" indent="0">
              <a:buNone/>
              <a:defRPr sz="1600" b="1" i="0" baseline="0">
                <a:solidFill>
                  <a:schemeClr val="tx1"/>
                </a:solidFill>
                <a:latin typeface="Adagio_Sans_Script Black" charset="0"/>
                <a:ea typeface="Adagio_Sans_Script Black" charset="0"/>
                <a:cs typeface="Adagio_Sans_Script Black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subhead 2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5" hasCustomPrompt="1"/>
          </p:nvPr>
        </p:nvSpPr>
        <p:spPr>
          <a:xfrm>
            <a:off x="838200" y="4138689"/>
            <a:ext cx="9365974" cy="1361439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buNone/>
              <a:defRPr sz="1400" b="0" i="0" baseline="0">
                <a:solidFill>
                  <a:schemeClr val="tx1"/>
                </a:solidFill>
                <a:latin typeface="Adagio_Sans" charset="0"/>
                <a:ea typeface="Adagio_Sans" charset="0"/>
                <a:cs typeface="Adagio_Sans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add body copy</a:t>
            </a:r>
          </a:p>
        </p:txBody>
      </p:sp>
      <p:pic>
        <p:nvPicPr>
          <p:cNvPr id="11" name="Picture 10" descr="USY_logo_RGB_notag_Logo Horizonta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5778500"/>
            <a:ext cx="1866900" cy="1120140"/>
          </a:xfrm>
          <a:prstGeom prst="rect">
            <a:avLst/>
          </a:prstGeom>
        </p:spPr>
      </p:pic>
      <p:pic>
        <p:nvPicPr>
          <p:cNvPr id="13" name="Picture 12" descr="PPT_PATTERN-02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9304" y="0"/>
            <a:ext cx="3282696" cy="42062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4CCC907-1398-8844-9C7E-E0CAAC6F5E3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559300" cy="4351338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defRPr sz="1800"/>
            </a:lvl1pPr>
            <a:lvl2pPr>
              <a:lnSpc>
                <a:spcPct val="114000"/>
              </a:lnSpc>
              <a:defRPr sz="1600"/>
            </a:lvl2pPr>
            <a:lvl3pPr>
              <a:lnSpc>
                <a:spcPct val="114000"/>
              </a:lnSpc>
              <a:defRPr sz="1400"/>
            </a:lvl3pPr>
            <a:lvl4pPr>
              <a:lnSpc>
                <a:spcPct val="114000"/>
              </a:lnSpc>
              <a:defRPr sz="1200"/>
            </a:lvl4pPr>
            <a:lvl5pPr>
              <a:lnSpc>
                <a:spcPct val="114000"/>
              </a:lnSpc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5961559" y="1825625"/>
            <a:ext cx="4554041" cy="4351338"/>
          </a:xfrm>
        </p:spPr>
        <p:txBody>
          <a:bodyPr>
            <a:noAutofit/>
          </a:bodyPr>
          <a:lstStyle>
            <a:lvl1pPr>
              <a:lnSpc>
                <a:spcPct val="114000"/>
              </a:lnSpc>
              <a:defRPr sz="1800"/>
            </a:lvl1pPr>
            <a:lvl2pPr>
              <a:lnSpc>
                <a:spcPct val="114000"/>
              </a:lnSpc>
              <a:defRPr sz="1600"/>
            </a:lvl2pPr>
            <a:lvl3pPr>
              <a:lnSpc>
                <a:spcPct val="114000"/>
              </a:lnSpc>
              <a:defRPr sz="1400"/>
            </a:lvl3pPr>
            <a:lvl4pPr>
              <a:lnSpc>
                <a:spcPct val="114000"/>
              </a:lnSpc>
              <a:defRPr sz="1200"/>
            </a:lvl4pPr>
            <a:lvl5pPr>
              <a:lnSpc>
                <a:spcPct val="114000"/>
              </a:lnSpc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USY_logo_RGB_notag_Logo Horizonta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5778500"/>
            <a:ext cx="1866900" cy="1120140"/>
          </a:xfrm>
          <a:prstGeom prst="rect">
            <a:avLst/>
          </a:prstGeom>
        </p:spPr>
      </p:pic>
      <p:pic>
        <p:nvPicPr>
          <p:cNvPr id="11" name="Picture 10" descr="PPT_PATTERN-02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9304" y="0"/>
            <a:ext cx="3282696" cy="42062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4CCC907-1398-8844-9C7E-E0CAAC6F5E3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2627243" y="1868488"/>
            <a:ext cx="7354957" cy="4117415"/>
          </a:xfrm>
        </p:spPr>
        <p:txBody>
          <a:bodyPr>
            <a:noAutofit/>
          </a:bodyPr>
          <a:lstStyle/>
          <a:p>
            <a:endParaRPr lang="en-US"/>
          </a:p>
        </p:txBody>
      </p:sp>
      <p:pic>
        <p:nvPicPr>
          <p:cNvPr id="9" name="Picture 8" descr="USY_logo_RGB_notag_Logo Horizonta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5778500"/>
            <a:ext cx="1866900" cy="1120140"/>
          </a:xfrm>
          <a:prstGeom prst="rect">
            <a:avLst/>
          </a:prstGeom>
        </p:spPr>
      </p:pic>
      <p:pic>
        <p:nvPicPr>
          <p:cNvPr id="11" name="Picture 10" descr="PPT_PATTERN-02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9304" y="0"/>
            <a:ext cx="3282696" cy="42062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CC907-1398-8844-9C7E-E0CAAC6F5E3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3"/>
          </p:nvPr>
        </p:nvSpPr>
        <p:spPr>
          <a:xfrm>
            <a:off x="2334592" y="1690688"/>
            <a:ext cx="7253908" cy="4047503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USY_logo_RGB_notag_Logo Horizonta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5778500"/>
            <a:ext cx="1866900" cy="1120140"/>
          </a:xfrm>
          <a:prstGeom prst="rect">
            <a:avLst/>
          </a:prstGeom>
        </p:spPr>
      </p:pic>
      <p:pic>
        <p:nvPicPr>
          <p:cNvPr id="11" name="Picture 10" descr="PPT_PATTERN-02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9304" y="0"/>
            <a:ext cx="3282696" cy="42062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4CCC907-1398-8844-9C7E-E0CAAC6F5E3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8978900" y="3193903"/>
            <a:ext cx="2840038" cy="2461384"/>
          </a:xfrm>
        </p:spPr>
        <p:txBody>
          <a:bodyPr>
            <a:noAutofit/>
          </a:bodyPr>
          <a:lstStyle>
            <a:lvl1pPr marL="0" indent="0">
              <a:buNone/>
              <a:defRPr sz="2400" baseline="0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“Click to add </a:t>
            </a:r>
            <a:br>
              <a:rPr lang="en-US" dirty="0" smtClean="0"/>
            </a:br>
            <a:r>
              <a:rPr lang="en-US" dirty="0" smtClean="0"/>
              <a:t>quote or snippet </a:t>
            </a:r>
            <a:br>
              <a:rPr lang="en-US" dirty="0" smtClean="0"/>
            </a:br>
            <a:r>
              <a:rPr lang="en-US" dirty="0" smtClean="0"/>
              <a:t>of information”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7315200" cy="292735"/>
          </a:xfrm>
        </p:spPr>
        <p:txBody>
          <a:bodyPr>
            <a:noAutofit/>
          </a:bodyPr>
          <a:lstStyle>
            <a:lvl1pPr marL="0" indent="0">
              <a:buNone/>
              <a:defRPr sz="1600" b="1" i="0" baseline="0">
                <a:solidFill>
                  <a:schemeClr val="accent2"/>
                </a:solidFill>
                <a:latin typeface="Adagio_Sans_Script Black" charset="0"/>
                <a:ea typeface="Adagio_Sans_Script Black" charset="0"/>
                <a:cs typeface="Adagio_Sans_Script Black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SUBHEAD 1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4" hasCustomPrompt="1"/>
          </p:nvPr>
        </p:nvSpPr>
        <p:spPr>
          <a:xfrm>
            <a:off x="838200" y="2129057"/>
            <a:ext cx="7315200" cy="3799621"/>
          </a:xfrm>
        </p:spPr>
        <p:txBody>
          <a:bodyPr>
            <a:noAutofit/>
          </a:bodyPr>
          <a:lstStyle>
            <a:lvl1pPr marL="0" indent="0">
              <a:lnSpc>
                <a:spcPct val="114000"/>
              </a:lnSpc>
              <a:buNone/>
              <a:defRPr sz="1400" b="0" i="0" baseline="0">
                <a:solidFill>
                  <a:schemeClr val="tx1"/>
                </a:solidFill>
                <a:latin typeface="Adagio_Sans" charset="0"/>
                <a:ea typeface="Adagio_Sans" charset="0"/>
                <a:cs typeface="Adagio_Sans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add body copy</a:t>
            </a:r>
          </a:p>
        </p:txBody>
      </p:sp>
      <p:pic>
        <p:nvPicPr>
          <p:cNvPr id="10" name="Picture 9" descr="USY_logo_RGB_notag_Logo Horizonta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5778500"/>
            <a:ext cx="1866900" cy="1120140"/>
          </a:xfrm>
          <a:prstGeom prst="rect">
            <a:avLst/>
          </a:prstGeom>
        </p:spPr>
      </p:pic>
      <p:pic>
        <p:nvPicPr>
          <p:cNvPr id="11" name="Picture 10" descr="PPT_PATTERN-02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9304" y="0"/>
            <a:ext cx="3282696" cy="420624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accent5"/>
                </a:solidFill>
                <a:latin typeface="Adagio_Sans" charset="0"/>
                <a:ea typeface="Adagio_Sans" charset="0"/>
                <a:cs typeface="Adagio_Sans" charset="0"/>
              </a:defRPr>
            </a:lvl1pPr>
          </a:lstStyle>
          <a:p>
            <a:fld id="{3B1B98F7-E186-324F-BD80-B8B3A59E3B8C}" type="datetimeFigureOut">
              <a:rPr lang="en-US" smtClean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accent5"/>
                </a:solidFill>
                <a:latin typeface="Adagio_Sans" charset="0"/>
                <a:ea typeface="Adagio_Sans" charset="0"/>
                <a:cs typeface="Adagio_Sans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accent5"/>
                </a:solidFill>
                <a:latin typeface="Adagio_Sans" charset="0"/>
                <a:ea typeface="Adagio_Sans" charset="0"/>
                <a:cs typeface="Adagio_Sans" charset="0"/>
              </a:defRPr>
            </a:lvl1pPr>
          </a:lstStyle>
          <a:p>
            <a:fld id="{44CCC907-1398-8844-9C7E-E0CAAC6F5E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93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50" r:id="rId2"/>
    <p:sldLayoutId id="2147483740" r:id="rId3"/>
    <p:sldLayoutId id="2147483752" r:id="rId4"/>
    <p:sldLayoutId id="2147483742" r:id="rId5"/>
    <p:sldLayoutId id="2147483744" r:id="rId6"/>
    <p:sldLayoutId id="2147483745" r:id="rId7"/>
    <p:sldLayoutId id="2147483751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dagio_Sans_Script Black" charset="0"/>
          <a:ea typeface="Adagio_Sans_Script Black" charset="0"/>
          <a:cs typeface="Adagio_Sans_Script Blac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accent5"/>
          </a:solidFill>
          <a:latin typeface="Adagio_Sans" charset="0"/>
          <a:ea typeface="Adagio_Sans" charset="0"/>
          <a:cs typeface="Adagio_Sans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accent5"/>
          </a:solidFill>
          <a:latin typeface="Adagio_Sans" charset="0"/>
          <a:ea typeface="Adagio_Sans" charset="0"/>
          <a:cs typeface="Adagio_Sans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accent5"/>
          </a:solidFill>
          <a:latin typeface="Adagio_Sans" charset="0"/>
          <a:ea typeface="Adagio_Sans" charset="0"/>
          <a:cs typeface="Adagio_Sans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accent5"/>
          </a:solidFill>
          <a:latin typeface="Adagio_Sans" charset="0"/>
          <a:ea typeface="Adagio_Sans" charset="0"/>
          <a:cs typeface="Adagio_Sans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accent5"/>
          </a:solidFill>
          <a:latin typeface="Adagio_Sans" charset="0"/>
          <a:ea typeface="Adagio_Sans" charset="0"/>
          <a:cs typeface="Adagio_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i="1" dirty="0" err="1" smtClean="0"/>
              <a:t>Tikun</a:t>
            </a:r>
            <a:r>
              <a:rPr lang="en-US" b="0" i="1" dirty="0" smtClean="0"/>
              <a:t> Olam </a:t>
            </a:r>
            <a:r>
              <a:rPr lang="en-US" b="0" dirty="0" smtClean="0"/>
              <a:t>Fund Allocations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508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Jewish Counseling &amp; Care for Women, Children and the Elderly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315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601628"/>
              </p:ext>
            </p:extLst>
          </p:nvPr>
        </p:nvGraphicFramePr>
        <p:xfrm>
          <a:off x="584200" y="1062566"/>
          <a:ext cx="8128000" cy="3708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Amount Given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Jaffa Institute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$601.00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Jerusalem Rape Crisis 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$913.00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Jordan River Village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$1,500.00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Kesher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$245.00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Mavoi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Satum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Neve Hanna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 Israel Goldstein Youth Village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Let </a:t>
                      </a:r>
                      <a:r>
                        <a:rPr lang="en-US" dirty="0" err="1" smtClean="0"/>
                        <a:t>LaLev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$913.08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Jerusalem Council for Children &amp; Youth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$1,114.40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603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Jewish Disaster Relief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315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373374"/>
              </p:ext>
            </p:extLst>
          </p:nvPr>
        </p:nvGraphicFramePr>
        <p:xfrm>
          <a:off x="584200" y="1919816"/>
          <a:ext cx="8128000" cy="74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Organization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Amount Given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Harvey Relief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$1,665.00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603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886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929971"/>
              </p:ext>
            </p:extLst>
          </p:nvPr>
        </p:nvGraphicFramePr>
        <p:xfrm>
          <a:off x="584200" y="1919816"/>
          <a:ext cx="8128000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Organization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Amount Given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Hurricane Relief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$250.00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Little Hearts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$913.08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March for Our Lives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Pancreatic Cancer Action Network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$135.24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Stepping Stone Shelter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$141.60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TURN Center - </a:t>
                      </a:r>
                      <a:r>
                        <a:rPr lang="en-US" dirty="0" err="1" smtClean="0"/>
                        <a:t>Brightstar</a:t>
                      </a:r>
                      <a:r>
                        <a:rPr lang="en-US" dirty="0" smtClean="0"/>
                        <a:t> Church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$400.00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6005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 smtClean="0"/>
              <a:t>Conservative Movement Institutions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328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644255"/>
              </p:ext>
            </p:extLst>
          </p:nvPr>
        </p:nvGraphicFramePr>
        <p:xfrm>
          <a:off x="584200" y="1405466"/>
          <a:ext cx="8128000" cy="4246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Amount Given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Abayudaya</a:t>
                      </a:r>
                      <a:r>
                        <a:rPr lang="en-US" dirty="0" smtClean="0"/>
                        <a:t> – Uganda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$650.00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Conservative Yeshiva </a:t>
                      </a:r>
                      <a:r>
                        <a:rPr lang="en-US" dirty="0" err="1" smtClean="0"/>
                        <a:t>Fuchsberg</a:t>
                      </a:r>
                      <a:r>
                        <a:rPr lang="en-US" dirty="0" smtClean="0"/>
                        <a:t> Center for Conservative Judaism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Masorti</a:t>
                      </a:r>
                      <a:r>
                        <a:rPr lang="en-US" baseline="0" dirty="0" smtClean="0"/>
                        <a:t> Olam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$1,500.00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Michael Levin Memorial Fund (for Lone Soldiers)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$901.00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Tikvah</a:t>
                      </a:r>
                      <a:r>
                        <a:rPr lang="en-US" dirty="0" smtClean="0"/>
                        <a:t> Program of Camp Ramah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NOAM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Cong Beth Judea </a:t>
                      </a:r>
                      <a:r>
                        <a:rPr lang="en-US" dirty="0" err="1" smtClean="0"/>
                        <a:t>Hirshman</a:t>
                      </a:r>
                      <a:r>
                        <a:rPr lang="en-US" dirty="0" smtClean="0"/>
                        <a:t>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$402.93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Cong Beth Judea Youth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$402.93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Ramah in the Rockies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$140.00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187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Jewish Medical Institutions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681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798362"/>
              </p:ext>
            </p:extLst>
          </p:nvPr>
        </p:nvGraphicFramePr>
        <p:xfrm>
          <a:off x="584200" y="919691"/>
          <a:ext cx="8128000" cy="3977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Amount Given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Akim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Alyn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$850.07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Arugot</a:t>
                      </a:r>
                      <a:r>
                        <a:rPr lang="en-US" dirty="0" smtClean="0"/>
                        <a:t>/Haifa Center for Children with Learning Disabilities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$801.00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Israel Cancer Research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$3,001.00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Israel </a:t>
                      </a:r>
                      <a:r>
                        <a:rPr lang="en-US" dirty="0" err="1" smtClean="0"/>
                        <a:t>Elwyn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$900.00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Israel Guide Dog Center for the Blind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$613.00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Israel National Therapeutic Riding Assoc.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$250.00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Jewish Braille Institute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$750.00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National </a:t>
                      </a:r>
                      <a:r>
                        <a:rPr lang="en-US" dirty="0" err="1" smtClean="0"/>
                        <a:t>Tay</a:t>
                      </a:r>
                      <a:r>
                        <a:rPr lang="en-US" dirty="0" smtClean="0"/>
                        <a:t> Sachs Association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$1,250.00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603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Placeholder 3"/>
          <p:cNvGraphicFramePr>
            <a:graphicFrameLocks noGrp="1"/>
          </p:cNvGraphicFramePr>
          <p:nvPr>
            <p:ph type="chart" sz="quarter" idx="13"/>
            <p:extLst>
              <p:ext uri="{D42A27DB-BD31-4B8C-83A1-F6EECF244321}">
                <p14:modId xmlns:p14="http://schemas.microsoft.com/office/powerpoint/2010/main" val="1715977308"/>
              </p:ext>
            </p:extLst>
          </p:nvPr>
        </p:nvGraphicFramePr>
        <p:xfrm>
          <a:off x="838200" y="1471613"/>
          <a:ext cx="8128000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Amount Given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Keren </a:t>
                      </a:r>
                      <a:r>
                        <a:rPr lang="en-US" dirty="0" err="1" smtClean="0"/>
                        <a:t>Malki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Rambam</a:t>
                      </a:r>
                      <a:r>
                        <a:rPr lang="en-US" dirty="0" smtClean="0"/>
                        <a:t> Hospital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Shai Society/Beit </a:t>
                      </a:r>
                      <a:r>
                        <a:rPr lang="en-US" dirty="0" err="1" smtClean="0"/>
                        <a:t>Hagalgalim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Bikur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Cholim</a:t>
                      </a:r>
                      <a:r>
                        <a:rPr lang="en-US" dirty="0" smtClean="0"/>
                        <a:t> Hospital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$601.00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Dysautonomia</a:t>
                      </a:r>
                      <a:r>
                        <a:rPr lang="en-US" dirty="0" smtClean="0"/>
                        <a:t> Foundation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Lotem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$200.00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044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Jewish Community &amp;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315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680773"/>
              </p:ext>
            </p:extLst>
          </p:nvPr>
        </p:nvGraphicFramePr>
        <p:xfrm>
          <a:off x="584200" y="624416"/>
          <a:ext cx="8128000" cy="482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Amount</a:t>
                      </a:r>
                      <a:r>
                        <a:rPr lang="en-US" baseline="0" dirty="0" smtClean="0"/>
                        <a:t> Given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Auschwitz Jewish Center Foundation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Committee for Ethiopian Jews in Safed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$690.00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DREAM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$1,000.00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Hazon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$1,000.00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$1,300.00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Jewish Foundation for the Righteous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$660.00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NACOEJ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$400.50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Tivnu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National Yiddish Book 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Bayit</a:t>
                      </a:r>
                      <a:r>
                        <a:rPr lang="en-US" dirty="0" smtClean="0"/>
                        <a:t> Cham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$101.00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Beit Ruth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ELEM - Youth in Distress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$600.00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603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721397"/>
              </p:ext>
            </p:extLst>
          </p:nvPr>
        </p:nvGraphicFramePr>
        <p:xfrm>
          <a:off x="584200" y="624416"/>
          <a:ext cx="8128000" cy="2225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Organization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Amount</a:t>
                      </a:r>
                      <a:r>
                        <a:rPr lang="en-US" baseline="0" dirty="0" smtClean="0"/>
                        <a:t> Given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Aleh</a:t>
                      </a:r>
                      <a:r>
                        <a:rPr lang="en-US" dirty="0" smtClean="0"/>
                        <a:t> Negev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$913.08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$28.00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KESHET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$479.36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NECHAMA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$45.15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 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$479.36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7178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3C3C47"/>
      </a:dk1>
      <a:lt1>
        <a:srgbClr val="FFFFFF"/>
      </a:lt1>
      <a:dk2>
        <a:srgbClr val="82767D"/>
      </a:dk2>
      <a:lt2>
        <a:srgbClr val="FFFFFF"/>
      </a:lt2>
      <a:accent1>
        <a:srgbClr val="007AC8"/>
      </a:accent1>
      <a:accent2>
        <a:srgbClr val="00A9E0"/>
      </a:accent2>
      <a:accent3>
        <a:srgbClr val="64CFE9"/>
      </a:accent3>
      <a:accent4>
        <a:srgbClr val="3C3C47"/>
      </a:accent4>
      <a:accent5>
        <a:srgbClr val="3C3C47"/>
      </a:accent5>
      <a:accent6>
        <a:srgbClr val="FFFFFF"/>
      </a:accent6>
      <a:hlink>
        <a:srgbClr val="00A9E0"/>
      </a:hlink>
      <a:folHlink>
        <a:srgbClr val="3C3C47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9087</TotalTime>
  <Words>348</Words>
  <Application>Microsoft Office PowerPoint</Application>
  <PresentationFormat>Custom</PresentationFormat>
  <Paragraphs>138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Tikun Olam Fund Allocations</vt:lpstr>
      <vt:lpstr>Conservative Movement Institutions</vt:lpstr>
      <vt:lpstr>PowerPoint Presentation</vt:lpstr>
      <vt:lpstr>Jewish Medical Institutions</vt:lpstr>
      <vt:lpstr>PowerPoint Presentation</vt:lpstr>
      <vt:lpstr>PowerPoint Presentation</vt:lpstr>
      <vt:lpstr>Jewish Community &amp; Development</vt:lpstr>
      <vt:lpstr>PowerPoint Presentation</vt:lpstr>
      <vt:lpstr>PowerPoint Presentation</vt:lpstr>
      <vt:lpstr>Jewish Counseling &amp; Care for Women, Children and the Elderly</vt:lpstr>
      <vt:lpstr>PowerPoint Presentation</vt:lpstr>
      <vt:lpstr>Jewish Disaster Relief</vt:lpstr>
      <vt:lpstr>PowerPoint Presentation</vt:lpstr>
      <vt:lpstr>Other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Development Admin</cp:lastModifiedBy>
  <cp:revision>58</cp:revision>
  <dcterms:created xsi:type="dcterms:W3CDTF">2017-06-28T20:40:14Z</dcterms:created>
  <dcterms:modified xsi:type="dcterms:W3CDTF">2019-03-11T17:35:02Z</dcterms:modified>
</cp:coreProperties>
</file>